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9" r:id="rId17"/>
    <p:sldId id="280" r:id="rId18"/>
    <p:sldId id="281" r:id="rId19"/>
    <p:sldId id="283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AC2541-3072-42F8-A41D-BF9A1F79E80D}" v="1" dt="2024-10-07T18:40:56.513"/>
    <p1510:client id="{B15F596D-74EE-4035-B997-91F0C476B908}" v="16" dt="2024-10-07T18:38:28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03"/>
  </p:normalViewPr>
  <p:slideViewPr>
    <p:cSldViewPr snapToGrid="0" snapToObjects="1" showGuides="1">
      <p:cViewPr varScale="1">
        <p:scale>
          <a:sx n="103" d="100"/>
          <a:sy n="103" d="100"/>
        </p:scale>
        <p:origin x="144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773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739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653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666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105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3888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4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619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95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325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607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624AB-F1C3-934E-B60D-00896FB37DD8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B33AA-7E34-1249-B7C7-A102F988C1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568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LOCUS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some</a:t>
            </a:r>
            <a:r>
              <a:rPr lang="nl-NL" dirty="0"/>
              <a:t> </a:t>
            </a:r>
            <a:r>
              <a:rPr lang="nl-NL" dirty="0" err="1"/>
              <a:t>figures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Labs of Contextualized Urban </a:t>
            </a:r>
            <a:r>
              <a:rPr lang="en-US" altLang="nl-NL">
                <a:ea typeface="Calibri" panose="020F0502020204030204" pitchFamily="34" charset="0"/>
                <a:cs typeface="Times New Roman" panose="02020603050405020304" pitchFamily="18" charset="0"/>
              </a:rPr>
              <a:t>Social Work </a:t>
            </a:r>
            <a:endParaRPr lang="en-US" alt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white circle with black text&#10;&#10;AI-generated content may be incorrect.">
            <a:extLst>
              <a:ext uri="{FF2B5EF4-FFF2-40B4-BE49-F238E27FC236}">
                <a16:creationId xmlns:a16="http://schemas.microsoft.com/office/drawing/2014/main" id="{8CF8AA0D-F626-67F6-5168-7322642F5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09" y="920003"/>
            <a:ext cx="3794933" cy="373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2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EC42B3-FDB0-835C-A344-E2EB216BF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cities</a:t>
            </a:r>
          </a:p>
        </p:txBody>
      </p:sp>
      <p:pic>
        <p:nvPicPr>
          <p:cNvPr id="5" name="Content Placeholder 4" descr="A graph with blue bars&#10;&#10;Description automatically generated">
            <a:extLst>
              <a:ext uri="{FF2B5EF4-FFF2-40B4-BE49-F238E27FC236}">
                <a16:creationId xmlns:a16="http://schemas.microsoft.com/office/drawing/2014/main" id="{D8178006-B659-1175-3A47-B55890777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391165"/>
            <a:ext cx="6780700" cy="407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46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C406D5-0840-AF75-8F22-93811E3F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cities</a:t>
            </a:r>
          </a:p>
        </p:txBody>
      </p:sp>
      <p:pic>
        <p:nvPicPr>
          <p:cNvPr id="5" name="Content Placeholder 4" descr="A graph of a number of individuals&#10;&#10;Description automatically generated">
            <a:extLst>
              <a:ext uri="{FF2B5EF4-FFF2-40B4-BE49-F238E27FC236}">
                <a16:creationId xmlns:a16="http://schemas.microsoft.com/office/drawing/2014/main" id="{D247F244-9B79-8A6E-6695-9882CC438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391165"/>
            <a:ext cx="6780700" cy="407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5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D4036-0FC6-779D-370F-13DD6B4AF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housing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BDC80C-3D7A-5011-C272-0A52DA59B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268237"/>
            <a:ext cx="7188199" cy="431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96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84467E-5169-3846-997A-1BB00A674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housing</a:t>
            </a:r>
          </a:p>
        </p:txBody>
      </p:sp>
      <p:pic>
        <p:nvPicPr>
          <p:cNvPr id="5" name="Content Placeholder 4" descr="A graph of a neighborhood&#10;&#10;Description automatically generated">
            <a:extLst>
              <a:ext uri="{FF2B5EF4-FFF2-40B4-BE49-F238E27FC236}">
                <a16:creationId xmlns:a16="http://schemas.microsoft.com/office/drawing/2014/main" id="{811F2EB8-B3AB-A82C-ECE2-E4A29C7D8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268237"/>
            <a:ext cx="7188199" cy="431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28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B39572-7595-D091-F9D9-FBBC70457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housing</a:t>
            </a:r>
          </a:p>
        </p:txBody>
      </p:sp>
      <p:pic>
        <p:nvPicPr>
          <p:cNvPr id="5" name="Content Placeholder 4" descr="A graph of a neighborhood&#10;&#10;Description automatically generated">
            <a:extLst>
              <a:ext uri="{FF2B5EF4-FFF2-40B4-BE49-F238E27FC236}">
                <a16:creationId xmlns:a16="http://schemas.microsoft.com/office/drawing/2014/main" id="{2E8373E0-7DDB-DCCB-5192-9B60BB339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268237"/>
            <a:ext cx="7188199" cy="431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87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3A2D3-BE2C-58A5-1F53-B521F178B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Comparing gender</a:t>
            </a:r>
          </a:p>
        </p:txBody>
      </p:sp>
      <p:pic>
        <p:nvPicPr>
          <p:cNvPr id="5" name="Content Placeholder 4" descr="A graph of a person with blue squares&#10;&#10;Description automatically generated">
            <a:extLst>
              <a:ext uri="{FF2B5EF4-FFF2-40B4-BE49-F238E27FC236}">
                <a16:creationId xmlns:a16="http://schemas.microsoft.com/office/drawing/2014/main" id="{F17A45F6-8031-E192-E49F-C13BD7643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592" y="1675227"/>
            <a:ext cx="731481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24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3A2D3-BE2C-58A5-1F53-B521F178B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Comparing gender</a:t>
            </a:r>
          </a:p>
        </p:txBody>
      </p:sp>
      <p:pic>
        <p:nvPicPr>
          <p:cNvPr id="7" name="Content Placeholder 6" descr="A graph with blue squares&#10;&#10;Description automatically generated">
            <a:extLst>
              <a:ext uri="{FF2B5EF4-FFF2-40B4-BE49-F238E27FC236}">
                <a16:creationId xmlns:a16="http://schemas.microsoft.com/office/drawing/2014/main" id="{E742DE11-355E-72F8-8545-B05EA2961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592" y="1675227"/>
            <a:ext cx="731481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05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E580F3-C9D0-343A-0E7C-2E12BF63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place of birth</a:t>
            </a:r>
          </a:p>
        </p:txBody>
      </p:sp>
      <p:pic>
        <p:nvPicPr>
          <p:cNvPr id="5" name="Content Placeholder 4" descr="A graph with blue bars&#10;&#10;Description automatically generated">
            <a:extLst>
              <a:ext uri="{FF2B5EF4-FFF2-40B4-BE49-F238E27FC236}">
                <a16:creationId xmlns:a16="http://schemas.microsoft.com/office/drawing/2014/main" id="{883FC330-1A32-8176-80CB-20273B9F7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222560"/>
            <a:ext cx="7347537" cy="441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22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2887AE-6699-9172-746A-2CF2CAA2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place of birth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1469BE-BBBC-F623-4A7A-4733FA270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222560"/>
            <a:ext cx="7347537" cy="441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15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How do we </a:t>
            </a:r>
            <a:r>
              <a:rPr lang="nl-NL" dirty="0" err="1"/>
              <a:t>explain</a:t>
            </a:r>
            <a:r>
              <a:rPr lang="nl-NL" dirty="0"/>
              <a:t> </a:t>
            </a:r>
            <a:r>
              <a:rPr lang="nl-NL" dirty="0" err="1"/>
              <a:t>those</a:t>
            </a:r>
            <a:r>
              <a:rPr lang="nl-NL" dirty="0"/>
              <a:t> </a:t>
            </a:r>
            <a:r>
              <a:rPr lang="nl-NL" dirty="0" err="1"/>
              <a:t>diferences</a:t>
            </a:r>
            <a:r>
              <a:rPr lang="nl-NL" dirty="0"/>
              <a:t>?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Type of </a:t>
            </a:r>
            <a:r>
              <a:rPr lang="nl-NL" dirty="0" err="1"/>
              <a:t>neighborhood</a:t>
            </a:r>
            <a:r>
              <a:rPr lang="nl-NL" dirty="0"/>
              <a:t>?</a:t>
            </a:r>
          </a:p>
          <a:p>
            <a:r>
              <a:rPr lang="nl-NL" dirty="0"/>
              <a:t>National context?</a:t>
            </a:r>
          </a:p>
          <a:p>
            <a:r>
              <a:rPr lang="nl-NL" dirty="0"/>
              <a:t>Type of </a:t>
            </a:r>
            <a:r>
              <a:rPr lang="nl-NL" dirty="0" err="1"/>
              <a:t>respondents</a:t>
            </a:r>
            <a:r>
              <a:rPr lang="nl-NL" dirty="0"/>
              <a:t>?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>
                <a:sym typeface="Wingdings"/>
              </a:rPr>
              <a:t> </a:t>
            </a:r>
            <a:r>
              <a:rPr lang="nl-NL" dirty="0" err="1">
                <a:sym typeface="Wingdings"/>
              </a:rPr>
              <a:t>use</a:t>
            </a:r>
            <a:r>
              <a:rPr lang="nl-NL" dirty="0">
                <a:sym typeface="Wingdings"/>
              </a:rPr>
              <a:t> </a:t>
            </a:r>
            <a:r>
              <a:rPr lang="nl-NL" dirty="0" err="1">
                <a:sym typeface="Wingdings"/>
              </a:rPr>
              <a:t>your</a:t>
            </a:r>
            <a:r>
              <a:rPr lang="nl-NL" dirty="0">
                <a:sym typeface="Wingdings"/>
              </a:rPr>
              <a:t> ‘beginner’ </a:t>
            </a:r>
            <a:r>
              <a:rPr lang="nl-NL" dirty="0" err="1">
                <a:sym typeface="Wingdings"/>
              </a:rPr>
              <a:t>eyes</a:t>
            </a:r>
            <a:r>
              <a:rPr lang="nl-NL" dirty="0">
                <a:sym typeface="Wingdings"/>
              </a:rPr>
              <a:t> </a:t>
            </a:r>
            <a:r>
              <a:rPr lang="nl-NL" dirty="0" err="1">
                <a:sym typeface="Wingdings"/>
              </a:rPr>
              <a:t>and</a:t>
            </a:r>
            <a:r>
              <a:rPr lang="nl-NL" dirty="0">
                <a:sym typeface="Wingdings"/>
              </a:rPr>
              <a:t> mind</a:t>
            </a:r>
            <a:endParaRPr lang="nl-NL" dirty="0"/>
          </a:p>
          <a:p>
            <a:endParaRPr lang="nl-NL" dirty="0"/>
          </a:p>
        </p:txBody>
      </p:sp>
      <p:sp>
        <p:nvSpPr>
          <p:cNvPr id="4" name="AutoShape 2" descr="he Optic Nerve And Its Visual Link To The Brain - Discovery Eye Foundation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he Optic Nerve And Its Visual Link To The Brain - Discovery Eye Foundation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4" name="Picture 6" descr="he Optic Nerve And Its Visual Link To The Brain - Discovery Eye Found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151" y="4164627"/>
            <a:ext cx="1953655" cy="234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12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nl-NL" dirty="0"/>
              <a:t>LOCUS </a:t>
            </a:r>
            <a:r>
              <a:rPr lang="nl-NL" dirty="0" err="1"/>
              <a:t>central</a:t>
            </a:r>
            <a:r>
              <a:rPr lang="nl-NL" dirty="0"/>
              <a:t> </a:t>
            </a:r>
            <a:r>
              <a:rPr lang="nl-NL" dirty="0" err="1"/>
              <a:t>questions</a:t>
            </a:r>
            <a:r>
              <a:rPr lang="nl-NL" dirty="0"/>
              <a:t>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endParaRPr lang="en-US" sz="2600" dirty="0"/>
          </a:p>
          <a:p>
            <a:endParaRPr lang="nl-NL" sz="2600" dirty="0"/>
          </a:p>
          <a:p>
            <a:r>
              <a:rPr lang="en-US" sz="2600" dirty="0"/>
              <a:t>How can social workers gain a good understanding of the experiences, needs and preferences of urban residents?</a:t>
            </a:r>
          </a:p>
          <a:p>
            <a:r>
              <a:rPr lang="en-US" sz="2600" dirty="0"/>
              <a:t>How can social workers involve citizens and their knowledge in more collaborative and more inclusive ways? </a:t>
            </a:r>
            <a:endParaRPr lang="nl-NL" sz="2600" dirty="0"/>
          </a:p>
        </p:txBody>
      </p:sp>
      <p:pic>
        <p:nvPicPr>
          <p:cNvPr id="5" name="Picture 4" descr="A white circle with black text&#10;&#10;AI-generated content may be incorrect.">
            <a:extLst>
              <a:ext uri="{FF2B5EF4-FFF2-40B4-BE49-F238E27FC236}">
                <a16:creationId xmlns:a16="http://schemas.microsoft.com/office/drawing/2014/main" id="{1C5C15AB-90AA-9E7B-019B-E92E19EEA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20003"/>
            <a:ext cx="3794933" cy="373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31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7129849" y="4584357"/>
            <a:ext cx="3645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Student data </a:t>
            </a:r>
            <a:r>
              <a:rPr lang="nl-NL" dirty="0" err="1"/>
              <a:t>collection</a:t>
            </a:r>
            <a:endParaRPr lang="nl-NL" dirty="0"/>
          </a:p>
          <a:p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endParaRPr lang="nl-NL" dirty="0"/>
          </a:p>
        </p:txBody>
      </p:sp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D84C7A39-6BBF-FDEB-C729-F71F6B461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57600"/>
            <a:ext cx="4267200" cy="3200400"/>
          </a:xfrm>
          <a:prstGeom prst="rect">
            <a:avLst/>
          </a:prstGeom>
        </p:spPr>
      </p:pic>
      <p:pic>
        <p:nvPicPr>
          <p:cNvPr id="9" name="Picture 8" descr="A group of women standing in front of a poster&#10;&#10;Description automatically generated">
            <a:extLst>
              <a:ext uri="{FF2B5EF4-FFF2-40B4-BE49-F238E27FC236}">
                <a16:creationId xmlns:a16="http://schemas.microsoft.com/office/drawing/2014/main" id="{384780AA-9886-C2DE-A017-5788D879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4572000" cy="3429000"/>
          </a:xfrm>
          <a:prstGeom prst="rect">
            <a:avLst/>
          </a:prstGeom>
        </p:spPr>
      </p:pic>
      <p:pic>
        <p:nvPicPr>
          <p:cNvPr id="11" name="Picture 10" descr="A poster on a wall&#10;&#10;Description automatically generated">
            <a:extLst>
              <a:ext uri="{FF2B5EF4-FFF2-40B4-BE49-F238E27FC236}">
                <a16:creationId xmlns:a16="http://schemas.microsoft.com/office/drawing/2014/main" id="{9E896B82-30B2-7302-E89B-AB0B0CB11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0"/>
            <a:ext cx="4846320" cy="363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32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Inspiration: D. Silverman (2010)</a:t>
            </a:r>
            <a:br>
              <a:rPr lang="nl-NL">
                <a:solidFill>
                  <a:srgbClr val="FFFFFF"/>
                </a:solidFill>
              </a:rPr>
            </a:br>
            <a:r>
              <a:rPr lang="nl-NL">
                <a:solidFill>
                  <a:srgbClr val="FFFFFF"/>
                </a:solidFill>
              </a:rPr>
              <a:t>Interpreting qualitative Data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dirty="0"/>
              <a:t>“Let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imagine</a:t>
            </a:r>
            <a:r>
              <a:rPr lang="nl-NL" dirty="0"/>
              <a:t> a </a:t>
            </a:r>
            <a:r>
              <a:rPr lang="nl-NL" dirty="0" err="1"/>
              <a:t>theatre</a:t>
            </a:r>
            <a:r>
              <a:rPr lang="nl-NL" dirty="0"/>
              <a:t>: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curtain</a:t>
            </a:r>
            <a:r>
              <a:rPr lang="nl-NL" dirty="0"/>
              <a:t> </a:t>
            </a:r>
            <a:r>
              <a:rPr lang="nl-NL" dirty="0" err="1"/>
              <a:t>goes</a:t>
            </a:r>
            <a:r>
              <a:rPr lang="nl-NL" dirty="0"/>
              <a:t> up </a:t>
            </a:r>
            <a:r>
              <a:rPr lang="nl-NL" dirty="0" err="1"/>
              <a:t>and</a:t>
            </a:r>
            <a:r>
              <a:rPr lang="nl-NL" dirty="0"/>
              <a:t> we </a:t>
            </a:r>
            <a:r>
              <a:rPr lang="nl-NL" dirty="0" err="1"/>
              <a:t>see</a:t>
            </a:r>
            <a:r>
              <a:rPr lang="nl-NL" dirty="0"/>
              <a:t> a man </a:t>
            </a:r>
            <a:r>
              <a:rPr lang="nl-NL" dirty="0" err="1"/>
              <a:t>alone</a:t>
            </a:r>
            <a:r>
              <a:rPr lang="nl-NL" dirty="0"/>
              <a:t> in a room, </a:t>
            </a:r>
            <a:r>
              <a:rPr lang="nl-NL" dirty="0" err="1"/>
              <a:t>walking</a:t>
            </a:r>
            <a:r>
              <a:rPr lang="nl-NL" dirty="0"/>
              <a:t> up </a:t>
            </a:r>
            <a:r>
              <a:rPr lang="nl-NL" dirty="0" err="1"/>
              <a:t>and</a:t>
            </a:r>
            <a:r>
              <a:rPr lang="nl-NL" dirty="0"/>
              <a:t> down, </a:t>
            </a:r>
            <a:r>
              <a:rPr lang="nl-NL" dirty="0" err="1"/>
              <a:t>lighting</a:t>
            </a:r>
            <a:r>
              <a:rPr lang="nl-NL" dirty="0"/>
              <a:t> a </a:t>
            </a:r>
            <a:r>
              <a:rPr lang="nl-NL" dirty="0" err="1"/>
              <a:t>cigarette</a:t>
            </a:r>
            <a:r>
              <a:rPr lang="nl-NL" dirty="0"/>
              <a:t>, </a:t>
            </a:r>
            <a:r>
              <a:rPr lang="nl-NL" dirty="0" err="1"/>
              <a:t>sitting</a:t>
            </a:r>
            <a:r>
              <a:rPr lang="nl-NL" dirty="0"/>
              <a:t> down, etc.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we </a:t>
            </a:r>
            <a:r>
              <a:rPr lang="nl-NL" dirty="0" err="1"/>
              <a:t>suddenly</a:t>
            </a:r>
            <a:r>
              <a:rPr lang="nl-NL" dirty="0"/>
              <a:t> are </a:t>
            </a:r>
            <a:r>
              <a:rPr lang="nl-NL" dirty="0" err="1"/>
              <a:t>observing</a:t>
            </a:r>
            <a:r>
              <a:rPr lang="nl-NL" dirty="0"/>
              <a:t> a human </a:t>
            </a:r>
            <a:r>
              <a:rPr lang="nl-NL" dirty="0" err="1"/>
              <a:t>being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outside</a:t>
            </a:r>
            <a:r>
              <a:rPr lang="nl-NL" dirty="0"/>
              <a:t> in a way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ordinarily</a:t>
            </a:r>
            <a:r>
              <a:rPr lang="nl-NL" dirty="0"/>
              <a:t> we </a:t>
            </a:r>
            <a:r>
              <a:rPr lang="nl-NL" dirty="0" err="1"/>
              <a:t>can</a:t>
            </a:r>
            <a:r>
              <a:rPr lang="nl-NL" dirty="0"/>
              <a:t> never </a:t>
            </a:r>
            <a:r>
              <a:rPr lang="nl-NL" dirty="0" err="1"/>
              <a:t>observe</a:t>
            </a:r>
            <a:r>
              <a:rPr lang="nl-NL" dirty="0"/>
              <a:t> </a:t>
            </a:r>
            <a:r>
              <a:rPr lang="nl-NL" dirty="0" err="1"/>
              <a:t>ourselves</a:t>
            </a:r>
            <a:r>
              <a:rPr lang="nl-NL" dirty="0"/>
              <a:t>,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like </a:t>
            </a:r>
            <a:r>
              <a:rPr lang="nl-NL" dirty="0" err="1"/>
              <a:t>watching</a:t>
            </a:r>
            <a:r>
              <a:rPr lang="nl-NL" dirty="0"/>
              <a:t> a </a:t>
            </a:r>
            <a:r>
              <a:rPr lang="nl-NL" dirty="0" err="1"/>
              <a:t>chapter</a:t>
            </a:r>
            <a:r>
              <a:rPr lang="nl-NL" dirty="0"/>
              <a:t> of </a:t>
            </a:r>
            <a:r>
              <a:rPr lang="nl-NL" dirty="0" err="1"/>
              <a:t>biography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own</a:t>
            </a:r>
            <a:r>
              <a:rPr lang="nl-NL" dirty="0"/>
              <a:t> </a:t>
            </a:r>
            <a:r>
              <a:rPr lang="nl-NL" dirty="0" err="1"/>
              <a:t>eyes</a:t>
            </a:r>
            <a:r>
              <a:rPr lang="nl-NL" dirty="0"/>
              <a:t>- </a:t>
            </a:r>
            <a:r>
              <a:rPr lang="nl-NL" dirty="0" err="1"/>
              <a:t>surely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uncanny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wonderful</a:t>
            </a:r>
            <a:r>
              <a:rPr lang="nl-NL" dirty="0"/>
              <a:t> at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same</a:t>
            </a:r>
            <a:r>
              <a:rPr lang="nl-NL" dirty="0"/>
              <a:t> time. (L. Wittgenstein, culture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value</a:t>
            </a:r>
            <a:r>
              <a:rPr lang="nl-NL" dirty="0"/>
              <a:t>, 1980)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“ I </a:t>
            </a:r>
            <a:r>
              <a:rPr lang="nl-NL" dirty="0" err="1"/>
              <a:t>see</a:t>
            </a:r>
            <a:r>
              <a:rPr lang="nl-NL" dirty="0"/>
              <a:t> </a:t>
            </a:r>
            <a:r>
              <a:rPr lang="nl-NL" dirty="0" err="1"/>
              <a:t>divineness</a:t>
            </a:r>
            <a:r>
              <a:rPr lang="nl-NL" dirty="0"/>
              <a:t> in </a:t>
            </a:r>
            <a:r>
              <a:rPr lang="nl-NL" dirty="0" err="1"/>
              <a:t>ordinary</a:t>
            </a:r>
            <a:r>
              <a:rPr lang="nl-NL" dirty="0"/>
              <a:t> </a:t>
            </a:r>
            <a:r>
              <a:rPr lang="nl-NL" dirty="0" err="1"/>
              <a:t>things</a:t>
            </a:r>
            <a:r>
              <a:rPr lang="nl-NL" dirty="0"/>
              <a:t>” (Diane </a:t>
            </a:r>
            <a:r>
              <a:rPr lang="nl-NL" dirty="0" err="1"/>
              <a:t>Arbus</a:t>
            </a:r>
            <a:r>
              <a:rPr lang="nl-NL" dirty="0"/>
              <a:t>, school essay, </a:t>
            </a:r>
            <a:r>
              <a:rPr lang="nl-NL" dirty="0" err="1"/>
              <a:t>age</a:t>
            </a:r>
            <a:r>
              <a:rPr lang="nl-NL" dirty="0"/>
              <a:t> 16)</a:t>
            </a:r>
          </a:p>
        </p:txBody>
      </p:sp>
    </p:spTree>
    <p:extLst>
      <p:ext uri="{BB962C8B-B14F-4D97-AF65-F5344CB8AC3E}">
        <p14:creationId xmlns:p14="http://schemas.microsoft.com/office/powerpoint/2010/main" val="29925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3400" dirty="0" err="1">
                <a:solidFill>
                  <a:srgbClr val="FFFFFF"/>
                </a:solidFill>
              </a:rPr>
              <a:t>What</a:t>
            </a:r>
            <a:r>
              <a:rPr lang="nl-NL" sz="3400" dirty="0">
                <a:solidFill>
                  <a:srgbClr val="FFFFFF"/>
                </a:solidFill>
              </a:rPr>
              <a:t> </a:t>
            </a:r>
            <a:r>
              <a:rPr lang="nl-NL" sz="3400" dirty="0" err="1">
                <a:solidFill>
                  <a:srgbClr val="FFFFFF"/>
                </a:solidFill>
              </a:rPr>
              <a:t>did</a:t>
            </a:r>
            <a:r>
              <a:rPr lang="nl-NL" sz="3400" dirty="0">
                <a:solidFill>
                  <a:srgbClr val="FFFFFF"/>
                </a:solidFill>
              </a:rPr>
              <a:t> Amsterdam do in </a:t>
            </a:r>
            <a:r>
              <a:rPr lang="nl-NL" sz="3400" dirty="0" err="1">
                <a:solidFill>
                  <a:srgbClr val="FFFFFF"/>
                </a:solidFill>
              </a:rPr>
              <a:t>the</a:t>
            </a:r>
            <a:r>
              <a:rPr lang="nl-NL" sz="3400" dirty="0">
                <a:solidFill>
                  <a:srgbClr val="FFFFFF"/>
                </a:solidFill>
              </a:rPr>
              <a:t> </a:t>
            </a:r>
            <a:r>
              <a:rPr lang="nl-NL" sz="3400" dirty="0" err="1">
                <a:solidFill>
                  <a:srgbClr val="FFFFFF"/>
                </a:solidFill>
              </a:rPr>
              <a:t>neighborhoods</a:t>
            </a:r>
            <a:r>
              <a:rPr lang="nl-NL" sz="3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About 30 students participated</a:t>
            </a:r>
          </a:p>
          <a:p>
            <a:pPr>
              <a:defRPr/>
            </a:pPr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Community meetings </a:t>
            </a:r>
          </a:p>
          <a:p>
            <a:pPr>
              <a:defRPr/>
            </a:pPr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Surveys</a:t>
            </a:r>
          </a:p>
          <a:p>
            <a:pPr>
              <a:defRPr/>
            </a:pPr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Qualitative interviews and observations</a:t>
            </a:r>
          </a:p>
          <a:p>
            <a:pPr>
              <a:defRPr/>
            </a:pPr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Gathering audiovisual material</a:t>
            </a:r>
          </a:p>
          <a:p>
            <a:pPr>
              <a:defRPr/>
            </a:pPr>
            <a:endParaRPr lang="en-US" alt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nl-NL" dirty="0">
                <a:ea typeface="Calibri" panose="020F0502020204030204" pitchFamily="34" charset="0"/>
                <a:cs typeface="Times New Roman" panose="02020603050405020304" pitchFamily="18" charset="0"/>
              </a:rPr>
              <a:t>All the cities combined, took more than 1250 surveys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47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30ADA-36D0-5FA6-9B25-7CC38E6B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Profile questions shared survey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0F5B2-C7B8-D4E6-B1C8-2886352FE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Do you life in this neighborhood? (Yes/No). Only continue if the answer is yes. When the answer is no, then the interview can be stopped after the respondent has been thanked for the short participation. 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For how long do you live in this neighborhood? (Less than a year/less than 5 years/less than 10 years/more than 10 years)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Do you agree with the following statement: I enjoy living in this neighborhood/district (Strongly Agree/Agree/Disagree/Strongly Disagree)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What is your age? (Age categories. 0-18, 19-20, 21-30, 31-40, 41-50, 61-70, 71-80, 81-90, 91-100)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What is your gender? (Female/Male/Non binary/I’d rather not answer that)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Where are you born? (This country/ Europe/ Outside of Europe). 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5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Is one of your parents born outside of Europe (Yes/No). Where are your parents born? (This country/Europe/Outside of Europe) </a:t>
            </a: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endParaRPr lang="nl-NL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66530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C81D52-60FC-524E-85C2-F8E1EB1EB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75AF6-F6DD-0125-E9FF-BF765333B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Which of the following categories best describes your employment and/or study status? (Employed, working full-time/ Employed, working part-time/ Self-employed, Not employed, looking for work/ Disabled and-or not able to work/ Studying) </a:t>
            </a:r>
            <a:endParaRPr lang="nl-NL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Is the place where you live rented or owned? (Owned/Private Rent/Social Rent)</a:t>
            </a:r>
            <a:endParaRPr lang="nl-NL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US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Are you happy with the quality of your housing (Strongly Agree/Agree/Disagree/Strongly Disagree)</a:t>
            </a:r>
            <a:endParaRPr lang="nl-NL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0169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9A8846-62BD-8F21-00C7-09537618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Content question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36A77-89A8-90D1-C2E5-F7D5C4A76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The following questions are about your neighborhood. Please give these qualities of your neighborhood a score from 1 to 10.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Relations with other inhabitants: it is easy to get to know new people in this neighborhood (1-10)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In this neighborhood, there are enough organizations and facilities to meet local peers (1-10)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There is enough good open space to spend your free time outside(1 tot 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Enough is  being done to make this neighborhood a clean and healthy living environment. (1 to 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This is a good neighborhood for children to grow up (1-10)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This is a good neighborhood for older people (1-10)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LiberationSans"/>
                <a:ea typeface="Calibri" panose="020F0502020204030204" pitchFamily="34" charset="0"/>
                <a:cs typeface="LiberationSans"/>
              </a:rPr>
              <a:t>This is a neighborhood where people have a hard time making ends meet (1-10)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834598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D4C4F-C5CE-F6A6-79F1-319C45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Comparing cities</a:t>
            </a:r>
          </a:p>
        </p:txBody>
      </p:sp>
      <p:pic>
        <p:nvPicPr>
          <p:cNvPr id="5" name="Content Placeholder 4" descr="A graph with blue bars&#10;&#10;Description automatically generated">
            <a:extLst>
              <a:ext uri="{FF2B5EF4-FFF2-40B4-BE49-F238E27FC236}">
                <a16:creationId xmlns:a16="http://schemas.microsoft.com/office/drawing/2014/main" id="{FABF9930-CC19-31D6-7BD7-B46DDF8D1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391165"/>
            <a:ext cx="6780700" cy="407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2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677</Words>
  <Application>Microsoft Office PowerPoint</Application>
  <PresentationFormat>Widescreen</PresentationFormat>
  <Paragraphs>59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LiberationSans</vt:lpstr>
      <vt:lpstr>Symbol</vt:lpstr>
      <vt:lpstr>Wingdings</vt:lpstr>
      <vt:lpstr>Office-thema</vt:lpstr>
      <vt:lpstr>LOCUS and some figures</vt:lpstr>
      <vt:lpstr>LOCUS central questions </vt:lpstr>
      <vt:lpstr>PowerPoint Presentation</vt:lpstr>
      <vt:lpstr>Inspiration: D. Silverman (2010) Interpreting qualitative Data</vt:lpstr>
      <vt:lpstr>What did Amsterdam do in the neighborhoods?</vt:lpstr>
      <vt:lpstr>Profile questions shared survey</vt:lpstr>
      <vt:lpstr>PowerPoint Presentation</vt:lpstr>
      <vt:lpstr>Content question</vt:lpstr>
      <vt:lpstr>Comparing cities</vt:lpstr>
      <vt:lpstr>Comparing cities</vt:lpstr>
      <vt:lpstr>Comparing cities</vt:lpstr>
      <vt:lpstr>Comparing housing</vt:lpstr>
      <vt:lpstr>Comparing housing</vt:lpstr>
      <vt:lpstr>Comparing housing</vt:lpstr>
      <vt:lpstr>Comparing gender</vt:lpstr>
      <vt:lpstr>Comparing gender</vt:lpstr>
      <vt:lpstr>Comparing place of birth</vt:lpstr>
      <vt:lpstr>Comparing place of birth</vt:lpstr>
      <vt:lpstr>How do we explain those diferences?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LOCUS and some figures</dc:title>
  <dc:creator>Sjoukje Botman</dc:creator>
  <cp:lastModifiedBy>Wietse Woensdregt</cp:lastModifiedBy>
  <cp:revision>7</cp:revision>
  <dcterms:created xsi:type="dcterms:W3CDTF">2023-11-08T16:02:55Z</dcterms:created>
  <dcterms:modified xsi:type="dcterms:W3CDTF">2025-06-13T13:33:55Z</dcterms:modified>
</cp:coreProperties>
</file>